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3" r:id="rId15"/>
    <p:sldId id="269" r:id="rId16"/>
    <p:sldId id="270" r:id="rId17"/>
    <p:sldId id="271" r:id="rId18"/>
    <p:sldId id="272" r:id="rId1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0764" autoAdjust="0"/>
  </p:normalViewPr>
  <p:slideViewPr>
    <p:cSldViewPr snapToGrid="0">
      <p:cViewPr>
        <p:scale>
          <a:sx n="76" d="100"/>
          <a:sy n="76" d="100"/>
        </p:scale>
        <p:origin x="-480" y="25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7CFEEB45-9990-445F-AD50-C139F4722168}" type="datetimeFigureOut">
              <a:rPr lang="ru-RU" smtClean="0"/>
              <a:t>24.04.2020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1F806B5-3EBE-4EAF-BE67-657C51880D97}" type="slidenum">
              <a:rPr lang="ru-RU" smtClean="0"/>
              <a:t>‹#›</a:t>
            </a:fld>
            <a:endParaRPr lang="ru-RU"/>
          </a:p>
        </p:txBody>
      </p:sp>
    </p:spTree>
    <p:extLst>
      <p:ext uri="{BB962C8B-B14F-4D97-AF65-F5344CB8AC3E}">
        <p14:creationId xmlns:p14="http://schemas.microsoft.com/office/powerpoint/2010/main" val="37528111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CFEEB45-9990-445F-AD50-C139F4722168}" type="datetimeFigureOut">
              <a:rPr lang="ru-RU" smtClean="0"/>
              <a:t>24.04.2020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1F806B5-3EBE-4EAF-BE67-657C51880D97}" type="slidenum">
              <a:rPr lang="ru-RU" smtClean="0"/>
              <a:t>‹#›</a:t>
            </a:fld>
            <a:endParaRPr lang="ru-RU"/>
          </a:p>
        </p:txBody>
      </p:sp>
    </p:spTree>
    <p:extLst>
      <p:ext uri="{BB962C8B-B14F-4D97-AF65-F5344CB8AC3E}">
        <p14:creationId xmlns:p14="http://schemas.microsoft.com/office/powerpoint/2010/main" val="39684908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CFEEB45-9990-445F-AD50-C139F4722168}" type="datetimeFigureOut">
              <a:rPr lang="ru-RU" smtClean="0"/>
              <a:t>24.04.2020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1F806B5-3EBE-4EAF-BE67-657C51880D97}" type="slidenum">
              <a:rPr lang="ru-RU" smtClean="0"/>
              <a:t>‹#›</a:t>
            </a:fld>
            <a:endParaRPr lang="ru-RU"/>
          </a:p>
        </p:txBody>
      </p:sp>
    </p:spTree>
    <p:extLst>
      <p:ext uri="{BB962C8B-B14F-4D97-AF65-F5344CB8AC3E}">
        <p14:creationId xmlns:p14="http://schemas.microsoft.com/office/powerpoint/2010/main" val="7219191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CFEEB45-9990-445F-AD50-C139F4722168}" type="datetimeFigureOut">
              <a:rPr lang="ru-RU" smtClean="0"/>
              <a:t>24.04.2020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1F806B5-3EBE-4EAF-BE67-657C51880D97}" type="slidenum">
              <a:rPr lang="ru-RU" smtClean="0"/>
              <a:t>‹#›</a:t>
            </a:fld>
            <a:endParaRPr lang="ru-RU"/>
          </a:p>
        </p:txBody>
      </p:sp>
    </p:spTree>
    <p:extLst>
      <p:ext uri="{BB962C8B-B14F-4D97-AF65-F5344CB8AC3E}">
        <p14:creationId xmlns:p14="http://schemas.microsoft.com/office/powerpoint/2010/main" val="29096369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7CFEEB45-9990-445F-AD50-C139F4722168}" type="datetimeFigureOut">
              <a:rPr lang="ru-RU" smtClean="0"/>
              <a:t>24.04.2020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1F806B5-3EBE-4EAF-BE67-657C51880D97}" type="slidenum">
              <a:rPr lang="ru-RU" smtClean="0"/>
              <a:t>‹#›</a:t>
            </a:fld>
            <a:endParaRPr lang="ru-RU"/>
          </a:p>
        </p:txBody>
      </p:sp>
    </p:spTree>
    <p:extLst>
      <p:ext uri="{BB962C8B-B14F-4D97-AF65-F5344CB8AC3E}">
        <p14:creationId xmlns:p14="http://schemas.microsoft.com/office/powerpoint/2010/main" val="19266799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7CFEEB45-9990-445F-AD50-C139F4722168}" type="datetimeFigureOut">
              <a:rPr lang="ru-RU" smtClean="0"/>
              <a:t>24.04.2020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1F806B5-3EBE-4EAF-BE67-657C51880D97}" type="slidenum">
              <a:rPr lang="ru-RU" smtClean="0"/>
              <a:t>‹#›</a:t>
            </a:fld>
            <a:endParaRPr lang="ru-RU"/>
          </a:p>
        </p:txBody>
      </p:sp>
    </p:spTree>
    <p:extLst>
      <p:ext uri="{BB962C8B-B14F-4D97-AF65-F5344CB8AC3E}">
        <p14:creationId xmlns:p14="http://schemas.microsoft.com/office/powerpoint/2010/main" val="13674790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7CFEEB45-9990-445F-AD50-C139F4722168}" type="datetimeFigureOut">
              <a:rPr lang="ru-RU" smtClean="0"/>
              <a:t>24.04.2020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11F806B5-3EBE-4EAF-BE67-657C51880D97}" type="slidenum">
              <a:rPr lang="ru-RU" smtClean="0"/>
              <a:t>‹#›</a:t>
            </a:fld>
            <a:endParaRPr lang="ru-RU"/>
          </a:p>
        </p:txBody>
      </p:sp>
    </p:spTree>
    <p:extLst>
      <p:ext uri="{BB962C8B-B14F-4D97-AF65-F5344CB8AC3E}">
        <p14:creationId xmlns:p14="http://schemas.microsoft.com/office/powerpoint/2010/main" val="2599219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7CFEEB45-9990-445F-AD50-C139F4722168}" type="datetimeFigureOut">
              <a:rPr lang="ru-RU" smtClean="0"/>
              <a:t>24.04.2020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11F806B5-3EBE-4EAF-BE67-657C51880D97}" type="slidenum">
              <a:rPr lang="ru-RU" smtClean="0"/>
              <a:t>‹#›</a:t>
            </a:fld>
            <a:endParaRPr lang="ru-RU"/>
          </a:p>
        </p:txBody>
      </p:sp>
    </p:spTree>
    <p:extLst>
      <p:ext uri="{BB962C8B-B14F-4D97-AF65-F5344CB8AC3E}">
        <p14:creationId xmlns:p14="http://schemas.microsoft.com/office/powerpoint/2010/main" val="34063747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CFEEB45-9990-445F-AD50-C139F4722168}" type="datetimeFigureOut">
              <a:rPr lang="ru-RU" smtClean="0"/>
              <a:t>24.04.2020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11F806B5-3EBE-4EAF-BE67-657C51880D97}" type="slidenum">
              <a:rPr lang="ru-RU" smtClean="0"/>
              <a:t>‹#›</a:t>
            </a:fld>
            <a:endParaRPr lang="ru-RU"/>
          </a:p>
        </p:txBody>
      </p:sp>
    </p:spTree>
    <p:extLst>
      <p:ext uri="{BB962C8B-B14F-4D97-AF65-F5344CB8AC3E}">
        <p14:creationId xmlns:p14="http://schemas.microsoft.com/office/powerpoint/2010/main" val="30699960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7CFEEB45-9990-445F-AD50-C139F4722168}" type="datetimeFigureOut">
              <a:rPr lang="ru-RU" smtClean="0"/>
              <a:t>24.04.2020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1F806B5-3EBE-4EAF-BE67-657C51880D97}" type="slidenum">
              <a:rPr lang="ru-RU" smtClean="0"/>
              <a:t>‹#›</a:t>
            </a:fld>
            <a:endParaRPr lang="ru-RU"/>
          </a:p>
        </p:txBody>
      </p:sp>
    </p:spTree>
    <p:extLst>
      <p:ext uri="{BB962C8B-B14F-4D97-AF65-F5344CB8AC3E}">
        <p14:creationId xmlns:p14="http://schemas.microsoft.com/office/powerpoint/2010/main" val="20892039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7CFEEB45-9990-445F-AD50-C139F4722168}" type="datetimeFigureOut">
              <a:rPr lang="ru-RU" smtClean="0"/>
              <a:t>24.04.2020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1F806B5-3EBE-4EAF-BE67-657C51880D97}" type="slidenum">
              <a:rPr lang="ru-RU" smtClean="0"/>
              <a:t>‹#›</a:t>
            </a:fld>
            <a:endParaRPr lang="ru-RU"/>
          </a:p>
        </p:txBody>
      </p:sp>
    </p:spTree>
    <p:extLst>
      <p:ext uri="{BB962C8B-B14F-4D97-AF65-F5344CB8AC3E}">
        <p14:creationId xmlns:p14="http://schemas.microsoft.com/office/powerpoint/2010/main" val="31056810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FEEB45-9990-445F-AD50-C139F4722168}" type="datetimeFigureOut">
              <a:rPr lang="ru-RU" smtClean="0"/>
              <a:t>24.04.2020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F806B5-3EBE-4EAF-BE67-657C51880D97}" type="slidenum">
              <a:rPr lang="ru-RU" smtClean="0"/>
              <a:t>‹#›</a:t>
            </a:fld>
            <a:endParaRPr lang="ru-RU"/>
          </a:p>
        </p:txBody>
      </p:sp>
    </p:spTree>
    <p:extLst>
      <p:ext uri="{BB962C8B-B14F-4D97-AF65-F5344CB8AC3E}">
        <p14:creationId xmlns:p14="http://schemas.microsoft.com/office/powerpoint/2010/main" val="147303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8.png"/><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1.png"/><Relationship Id="rId7" Type="http://schemas.microsoft.com/office/2007/relationships/hdphoto" Target="../media/hdphoto3.wdp"/><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23.png"/><Relationship Id="rId5" Type="http://schemas.microsoft.com/office/2007/relationships/hdphoto" Target="../media/hdphoto2.wdp"/><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30.png"/><Relationship Id="rId4" Type="http://schemas.microsoft.com/office/2007/relationships/hdphoto" Target="../media/hdphoto4.wdp"/></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0" y="7648"/>
            <a:ext cx="12384698" cy="6954716"/>
          </a:xfrm>
          <a:prstGeom prst="rect">
            <a:avLst/>
          </a:prstGeom>
        </p:spPr>
      </p:pic>
      <p:sp>
        <p:nvSpPr>
          <p:cNvPr id="5" name="Прямоугольник 4"/>
          <p:cNvSpPr/>
          <p:nvPr/>
        </p:nvSpPr>
        <p:spPr>
          <a:xfrm rot="21041509">
            <a:off x="1318254" y="2382576"/>
            <a:ext cx="9227549" cy="1754326"/>
          </a:xfrm>
          <a:prstGeom prst="rect">
            <a:avLst/>
          </a:prstGeom>
          <a:noFill/>
        </p:spPr>
        <p:txBody>
          <a:bodyPr wrap="square" lIns="91440" tIns="45720" rIns="91440" bIns="45720">
            <a:spAutoFit/>
            <a:scene3d>
              <a:camera prst="isometricOffAxis1Right"/>
              <a:lightRig rig="threePt" dir="t"/>
            </a:scene3d>
          </a:bodyPr>
          <a:lstStyle/>
          <a:p>
            <a:pPr algn="ctr"/>
            <a:r>
              <a:rPr lang="ru-RU" sz="5400" b="1" cap="none" spc="0" dirty="0" smtClean="0">
                <a:ln w="9525">
                  <a:solidFill>
                    <a:sysClr val="windowText" lastClr="000000"/>
                  </a:solidFill>
                  <a:prstDash val="solid"/>
                </a:ln>
                <a:solidFill>
                  <a:schemeClr val="accent5"/>
                </a:solidFill>
                <a:effectLst>
                  <a:outerShdw blurRad="12700" dist="38100" dir="2700000" algn="tl" rotWithShape="0">
                    <a:schemeClr val="accent5">
                      <a:lumMod val="60000"/>
                      <a:lumOff val="40000"/>
                    </a:schemeClr>
                  </a:outerShdw>
                </a:effectLst>
              </a:rPr>
              <a:t>И жизнь, и подвиги – всё небу </a:t>
            </a:r>
          </a:p>
          <a:p>
            <a:pPr algn="ctr"/>
            <a:r>
              <a:rPr lang="ru-RU" sz="5400" b="1" dirty="0" smtClean="0">
                <a:ln w="9525">
                  <a:solidFill>
                    <a:sysClr val="windowText" lastClr="000000"/>
                  </a:solidFill>
                  <a:prstDash val="solid"/>
                </a:ln>
                <a:solidFill>
                  <a:schemeClr val="accent5"/>
                </a:solidFill>
                <a:effectLst>
                  <a:outerShdw blurRad="12700" dist="38100" dir="2700000" algn="tl" rotWithShape="0">
                    <a:schemeClr val="accent5">
                      <a:lumMod val="60000"/>
                      <a:lumOff val="40000"/>
                    </a:schemeClr>
                  </a:outerShdw>
                </a:effectLst>
              </a:rPr>
              <a:t>отдадим</a:t>
            </a:r>
            <a:endParaRPr lang="ru-RU" sz="5400" b="1" cap="none" spc="0" dirty="0">
              <a:ln w="9525">
                <a:solidFill>
                  <a:sysClr val="windowText" lastClr="000000"/>
                </a:solidFill>
                <a:prstDash val="solid"/>
              </a:ln>
              <a:solidFill>
                <a:schemeClr val="accent5"/>
              </a:solidFill>
              <a:effectLst>
                <a:outerShdw blurRad="12700" dist="38100" dir="2700000" algn="tl" rotWithShape="0">
                  <a:schemeClr val="accent5">
                    <a:lumMod val="60000"/>
                    <a:lumOff val="40000"/>
                  </a:schemeClr>
                </a:outerShdw>
              </a:effectLst>
            </a:endParaRPr>
          </a:p>
        </p:txBody>
      </p:sp>
      <p:sp>
        <p:nvSpPr>
          <p:cNvPr id="2" name="TextBox 1"/>
          <p:cNvSpPr txBox="1"/>
          <p:nvPr/>
        </p:nvSpPr>
        <p:spPr>
          <a:xfrm>
            <a:off x="1709875" y="310551"/>
            <a:ext cx="184731" cy="369332"/>
          </a:xfrm>
          <a:prstGeom prst="rect">
            <a:avLst/>
          </a:prstGeom>
          <a:noFill/>
        </p:spPr>
        <p:txBody>
          <a:bodyPr wrap="none" rtlCol="0">
            <a:spAutoFit/>
          </a:bodyPr>
          <a:lstStyle/>
          <a:p>
            <a:pPr algn="ctr"/>
            <a:endParaRPr lang="ru-RU" b="1" i="1" dirty="0">
              <a:latin typeface="Book Antiqua" panose="02040602050305030304" pitchFamily="18" charset="0"/>
            </a:endParaRPr>
          </a:p>
        </p:txBody>
      </p:sp>
      <p:sp>
        <p:nvSpPr>
          <p:cNvPr id="3" name="TextBox 2"/>
          <p:cNvSpPr txBox="1"/>
          <p:nvPr/>
        </p:nvSpPr>
        <p:spPr>
          <a:xfrm>
            <a:off x="5178058" y="4052551"/>
            <a:ext cx="6592865" cy="2554545"/>
          </a:xfrm>
          <a:prstGeom prst="rect">
            <a:avLst/>
          </a:prstGeom>
          <a:noFill/>
        </p:spPr>
        <p:txBody>
          <a:bodyPr wrap="square" rtlCol="0">
            <a:spAutoFit/>
          </a:bodyPr>
          <a:lstStyle/>
          <a:p>
            <a:pPr algn="ctr"/>
            <a:endParaRPr lang="ru-RU" sz="3200" b="1" dirty="0" smtClean="0">
              <a:solidFill>
                <a:srgbClr val="C00000"/>
              </a:solidFill>
              <a:latin typeface="Book Antiqua" panose="02040602050305030304" pitchFamily="18" charset="0"/>
            </a:endParaRPr>
          </a:p>
          <a:p>
            <a:pPr algn="ctr"/>
            <a:r>
              <a:rPr lang="ru-RU" sz="3200" b="1" dirty="0" smtClean="0">
                <a:latin typeface="Book Antiqua" panose="02040602050305030304" pitchFamily="18" charset="0"/>
              </a:rPr>
              <a:t>Виртуальная книжная выставка, посвященная</a:t>
            </a:r>
          </a:p>
          <a:p>
            <a:pPr algn="ctr"/>
            <a:r>
              <a:rPr lang="ru-RU" sz="3200" b="1" dirty="0" smtClean="0">
                <a:latin typeface="Book Antiqua" panose="02040602050305030304" pitchFamily="18" charset="0"/>
              </a:rPr>
              <a:t> героям - летчикам</a:t>
            </a:r>
            <a:r>
              <a:rPr lang="ru-RU" sz="3200" b="1" dirty="0" smtClean="0">
                <a:latin typeface="Book Antiqua" panose="02040602050305030304" pitchFamily="18" charset="0"/>
              </a:rPr>
              <a:t> </a:t>
            </a:r>
          </a:p>
          <a:p>
            <a:pPr algn="ctr"/>
            <a:r>
              <a:rPr lang="ru-RU" sz="3200" b="1" dirty="0" smtClean="0">
                <a:solidFill>
                  <a:srgbClr val="FF0000"/>
                </a:solidFill>
                <a:latin typeface="Book Antiqua" panose="02040602050305030304" pitchFamily="18" charset="0"/>
              </a:rPr>
              <a:t>к 75-летию  Великой Победы</a:t>
            </a:r>
            <a:endParaRPr lang="ru-RU" sz="3200" b="1" dirty="0">
              <a:solidFill>
                <a:srgbClr val="FF0000"/>
              </a:solidFill>
              <a:latin typeface="Book Antiqua" panose="02040602050305030304" pitchFamily="18" charset="0"/>
            </a:endParaRPr>
          </a:p>
        </p:txBody>
      </p:sp>
    </p:spTree>
    <p:extLst>
      <p:ext uri="{BB962C8B-B14F-4D97-AF65-F5344CB8AC3E}">
        <p14:creationId xmlns:p14="http://schemas.microsoft.com/office/powerpoint/2010/main" val="25112550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98073" y="-49070"/>
            <a:ext cx="12388146" cy="6956139"/>
          </a:xfrm>
          <a:prstGeom prst="rect">
            <a:avLst/>
          </a:prstGeom>
        </p:spPr>
      </p:pic>
      <p:sp>
        <p:nvSpPr>
          <p:cNvPr id="3" name="Прямоугольник 2"/>
          <p:cNvSpPr/>
          <p:nvPr/>
        </p:nvSpPr>
        <p:spPr>
          <a:xfrm>
            <a:off x="419100" y="505325"/>
            <a:ext cx="6096000" cy="5262979"/>
          </a:xfrm>
          <a:prstGeom prst="rect">
            <a:avLst/>
          </a:prstGeom>
        </p:spPr>
        <p:txBody>
          <a:bodyPr>
            <a:spAutoFit/>
          </a:bodyPr>
          <a:lstStyle/>
          <a:p>
            <a:r>
              <a:rPr lang="ru-RU" sz="2400" b="1" i="1" dirty="0" smtClean="0"/>
              <a:t>25 ноября 1942 года между СССР и Францией было подписано соглашение о формировании эскадрильи «Нормандия» на Западном фронте. Французские асы воевали в составе советских ВВС до апреля 1945 года.  Лётчики «Нормандии — Неман» совершили более 5 тыс. вылетов и подбили 273 немецких самолёта. Четверо французских пилотов получили звание Героя Советского Союза. «Нормандия — Неман» существует до сих пор и на протяжении 75 лет символизирует боевое братство двух стран. </a:t>
            </a:r>
            <a:endParaRPr lang="ru-RU" sz="2400" b="1" i="1" dirty="0"/>
          </a:p>
        </p:txBody>
      </p:sp>
      <p:pic>
        <p:nvPicPr>
          <p:cNvPr id="4" name="Рисунок 3"/>
          <p:cNvPicPr>
            <a:picLocks noChangeAspect="1"/>
          </p:cNvPicPr>
          <p:nvPr/>
        </p:nvPicPr>
        <p:blipFill>
          <a:blip r:embed="rId3">
            <a:extLst>
              <a:ext uri="{BEBA8EAE-BF5A-486C-A8C5-ECC9F3942E4B}">
                <a14:imgProps xmlns:a14="http://schemas.microsoft.com/office/drawing/2010/main">
                  <a14:imgLayer r:embed="rId4">
                    <a14:imgEffect>
                      <a14:backgroundRemoval t="1105" b="100000" l="0" r="100000"/>
                    </a14:imgEffect>
                  </a14:imgLayer>
                </a14:imgProps>
              </a:ext>
            </a:extLst>
          </a:blip>
          <a:stretch>
            <a:fillRect/>
          </a:stretch>
        </p:blipFill>
        <p:spPr>
          <a:xfrm>
            <a:off x="7892562" y="183161"/>
            <a:ext cx="2719754" cy="2953653"/>
          </a:xfrm>
          <a:prstGeom prst="rect">
            <a:avLst/>
          </a:prstGeom>
        </p:spPr>
      </p:pic>
      <p:pic>
        <p:nvPicPr>
          <p:cNvPr id="5" name="Рисунок 4"/>
          <p:cNvPicPr>
            <a:picLocks noChangeAspect="1"/>
          </p:cNvPicPr>
          <p:nvPr/>
        </p:nvPicPr>
        <p:blipFill>
          <a:blip r:embed="rId5"/>
          <a:stretch>
            <a:fillRect/>
          </a:stretch>
        </p:blipFill>
        <p:spPr>
          <a:xfrm>
            <a:off x="7716349" y="3625523"/>
            <a:ext cx="3660898" cy="2673105"/>
          </a:xfrm>
          <a:prstGeom prst="rect">
            <a:avLst/>
          </a:prstGeom>
        </p:spPr>
      </p:pic>
    </p:spTree>
    <p:extLst>
      <p:ext uri="{BB962C8B-B14F-4D97-AF65-F5344CB8AC3E}">
        <p14:creationId xmlns:p14="http://schemas.microsoft.com/office/powerpoint/2010/main" val="42866012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98073" y="-49070"/>
            <a:ext cx="12388146" cy="6956139"/>
          </a:xfrm>
          <a:prstGeom prst="rect">
            <a:avLst/>
          </a:prstGeom>
        </p:spPr>
      </p:pic>
      <p:pic>
        <p:nvPicPr>
          <p:cNvPr id="4" name="Рисунок 3"/>
          <p:cNvPicPr>
            <a:picLocks noChangeAspect="1"/>
          </p:cNvPicPr>
          <p:nvPr/>
        </p:nvPicPr>
        <p:blipFill>
          <a:blip r:embed="rId3"/>
          <a:stretch>
            <a:fillRect/>
          </a:stretch>
        </p:blipFill>
        <p:spPr>
          <a:xfrm>
            <a:off x="406377" y="311890"/>
            <a:ext cx="5565530" cy="3721948"/>
          </a:xfrm>
          <a:prstGeom prst="rect">
            <a:avLst/>
          </a:prstGeom>
        </p:spPr>
      </p:pic>
      <p:pic>
        <p:nvPicPr>
          <p:cNvPr id="5" name="Рисунок 4"/>
          <p:cNvPicPr>
            <a:picLocks noChangeAspect="1"/>
          </p:cNvPicPr>
          <p:nvPr/>
        </p:nvPicPr>
        <p:blipFill>
          <a:blip r:embed="rId4"/>
          <a:stretch>
            <a:fillRect/>
          </a:stretch>
        </p:blipFill>
        <p:spPr>
          <a:xfrm>
            <a:off x="6348225" y="2671728"/>
            <a:ext cx="5565530" cy="3707804"/>
          </a:xfrm>
          <a:prstGeom prst="rect">
            <a:avLst/>
          </a:prstGeom>
        </p:spPr>
      </p:pic>
    </p:spTree>
    <p:extLst>
      <p:ext uri="{BB962C8B-B14F-4D97-AF65-F5344CB8AC3E}">
        <p14:creationId xmlns:p14="http://schemas.microsoft.com/office/powerpoint/2010/main" val="329585080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98073" y="-49070"/>
            <a:ext cx="12388146" cy="6956139"/>
          </a:xfrm>
          <a:prstGeom prst="rect">
            <a:avLst/>
          </a:prstGeom>
        </p:spPr>
      </p:pic>
      <p:sp>
        <p:nvSpPr>
          <p:cNvPr id="3" name="Прямоугольник 2"/>
          <p:cNvSpPr/>
          <p:nvPr/>
        </p:nvSpPr>
        <p:spPr>
          <a:xfrm>
            <a:off x="219809" y="264967"/>
            <a:ext cx="11456376" cy="5693866"/>
          </a:xfrm>
          <a:prstGeom prst="rect">
            <a:avLst/>
          </a:prstGeom>
        </p:spPr>
        <p:txBody>
          <a:bodyPr wrap="square">
            <a:spAutoFit/>
          </a:bodyPr>
          <a:lstStyle/>
          <a:p>
            <a:r>
              <a:rPr lang="ru-RU" sz="2800" b="1" i="1" dirty="0" smtClean="0"/>
              <a:t>Судьба не баловала французских лётчиков. Из первой группы - 15 человек - в живых осталось только трое: Марсель Альбер, Роллан де ля Пуап и Жозеф Риссо. Всего же полк потерял 42 пилота. Имена всех погибших золотом выбиты на мемориальной доске, установленной на доме № 29 по Кропоткинской набережной в Москве, где когда-то находилась французская военная миссия.</a:t>
            </a:r>
          </a:p>
          <a:p>
            <a:r>
              <a:rPr lang="ru-RU" sz="2800" b="1" i="1" dirty="0"/>
              <a:t> </a:t>
            </a:r>
            <a:r>
              <a:rPr lang="ru-RU" sz="2800" b="1" i="1" dirty="0" smtClean="0"/>
              <a:t>    За совершённые подвиги Советское правительство наградило полк орденами Красного Знамени и Александра Невского, а французское - Почётного легиона, Крестом войны с 6-ю пальмами, Крестом освобождения и Военной медалью. Многих советских орденов и медалей удостоились 83 французских лётчика. Четверо из них - Марсель Лефевр, Марсель Альбер, Роллан де ля Пуап  и Жак Андре  стали Героями Советского Союза.</a:t>
            </a:r>
            <a:endParaRPr lang="ru-RU" sz="2800" b="1" i="1" dirty="0"/>
          </a:p>
        </p:txBody>
      </p:sp>
    </p:spTree>
    <p:extLst>
      <p:ext uri="{BB962C8B-B14F-4D97-AF65-F5344CB8AC3E}">
        <p14:creationId xmlns:p14="http://schemas.microsoft.com/office/powerpoint/2010/main" val="382034755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98073" y="-49070"/>
            <a:ext cx="12388146" cy="6956139"/>
          </a:xfrm>
          <a:prstGeom prst="rect">
            <a:avLst/>
          </a:prstGeom>
        </p:spPr>
      </p:pic>
      <p:pic>
        <p:nvPicPr>
          <p:cNvPr id="3" name="Рисунок 2"/>
          <p:cNvPicPr>
            <a:picLocks noChangeAspect="1"/>
          </p:cNvPicPr>
          <p:nvPr/>
        </p:nvPicPr>
        <p:blipFill>
          <a:blip r:embed="rId3"/>
          <a:stretch>
            <a:fillRect/>
          </a:stretch>
        </p:blipFill>
        <p:spPr>
          <a:xfrm>
            <a:off x="254977" y="959094"/>
            <a:ext cx="6824296" cy="5213762"/>
          </a:xfrm>
          <a:prstGeom prst="rect">
            <a:avLst/>
          </a:prstGeom>
        </p:spPr>
      </p:pic>
      <p:pic>
        <p:nvPicPr>
          <p:cNvPr id="4" name="Рисунок 3"/>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Lst>
          </a:blip>
          <a:stretch>
            <a:fillRect/>
          </a:stretch>
        </p:blipFill>
        <p:spPr>
          <a:xfrm>
            <a:off x="2039816" y="959094"/>
            <a:ext cx="6755423" cy="5146989"/>
          </a:xfrm>
          <a:prstGeom prst="rect">
            <a:avLst/>
          </a:prstGeom>
        </p:spPr>
      </p:pic>
      <p:pic>
        <p:nvPicPr>
          <p:cNvPr id="5" name="Рисунок 4"/>
          <p:cNvPicPr>
            <a:picLocks noChangeAspect="1"/>
          </p:cNvPicPr>
          <p:nvPr/>
        </p:nvPicPr>
        <p:blipFill>
          <a:blip r:embed="rId6">
            <a:extLst>
              <a:ext uri="{BEBA8EAE-BF5A-486C-A8C5-ECC9F3942E4B}">
                <a14:imgProps xmlns:a14="http://schemas.microsoft.com/office/drawing/2010/main">
                  <a14:imgLayer r:embed="rId7">
                    <a14:imgEffect>
                      <a14:sharpenSoften amount="50000"/>
                    </a14:imgEffect>
                    <a14:imgEffect>
                      <a14:brightnessContrast contrast="40000"/>
                    </a14:imgEffect>
                  </a14:imgLayer>
                </a14:imgProps>
              </a:ext>
            </a:extLst>
          </a:blip>
          <a:stretch>
            <a:fillRect/>
          </a:stretch>
        </p:blipFill>
        <p:spPr>
          <a:xfrm>
            <a:off x="3288659" y="1069654"/>
            <a:ext cx="7291419" cy="5069815"/>
          </a:xfrm>
          <a:prstGeom prst="rect">
            <a:avLst/>
          </a:prstGeom>
        </p:spPr>
      </p:pic>
      <p:pic>
        <p:nvPicPr>
          <p:cNvPr id="6" name="Рисунок 5"/>
          <p:cNvPicPr>
            <a:picLocks noChangeAspect="1"/>
          </p:cNvPicPr>
          <p:nvPr/>
        </p:nvPicPr>
        <p:blipFill>
          <a:blip r:embed="rId8"/>
          <a:stretch>
            <a:fillRect/>
          </a:stretch>
        </p:blipFill>
        <p:spPr>
          <a:xfrm>
            <a:off x="4820488" y="935254"/>
            <a:ext cx="7015256" cy="5261442"/>
          </a:xfrm>
          <a:prstGeom prst="rect">
            <a:avLst/>
          </a:prstGeom>
        </p:spPr>
      </p:pic>
    </p:spTree>
    <p:extLst>
      <p:ext uri="{BB962C8B-B14F-4D97-AF65-F5344CB8AC3E}">
        <p14:creationId xmlns:p14="http://schemas.microsoft.com/office/powerpoint/2010/main" val="1097761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3500" fill="hold"/>
                                        <p:tgtEl>
                                          <p:spTgt spid="3"/>
                                        </p:tgtEl>
                                        <p:attrNameLst>
                                          <p:attrName>ppt_x</p:attrName>
                                        </p:attrNameLst>
                                      </p:cBhvr>
                                      <p:tavLst>
                                        <p:tav tm="0">
                                          <p:val>
                                            <p:strVal val="1+#ppt_w/2"/>
                                          </p:val>
                                        </p:tav>
                                        <p:tav tm="100000">
                                          <p:val>
                                            <p:strVal val="#ppt_x"/>
                                          </p:val>
                                        </p:tav>
                                      </p:tavLst>
                                    </p:anim>
                                    <p:anim calcmode="lin" valueType="num">
                                      <p:cBhvr additive="base">
                                        <p:cTn id="8" dur="3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3500" fill="hold"/>
                                        <p:tgtEl>
                                          <p:spTgt spid="4"/>
                                        </p:tgtEl>
                                        <p:attrNameLst>
                                          <p:attrName>ppt_x</p:attrName>
                                        </p:attrNameLst>
                                      </p:cBhvr>
                                      <p:tavLst>
                                        <p:tav tm="0">
                                          <p:val>
                                            <p:strVal val="1+#ppt_w/2"/>
                                          </p:val>
                                        </p:tav>
                                        <p:tav tm="100000">
                                          <p:val>
                                            <p:strVal val="#ppt_x"/>
                                          </p:val>
                                        </p:tav>
                                      </p:tavLst>
                                    </p:anim>
                                    <p:anim calcmode="lin" valueType="num">
                                      <p:cBhvr additive="base">
                                        <p:cTn id="14" dur="3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3500" fill="hold"/>
                                        <p:tgtEl>
                                          <p:spTgt spid="5"/>
                                        </p:tgtEl>
                                        <p:attrNameLst>
                                          <p:attrName>ppt_x</p:attrName>
                                        </p:attrNameLst>
                                      </p:cBhvr>
                                      <p:tavLst>
                                        <p:tav tm="0">
                                          <p:val>
                                            <p:strVal val="1+#ppt_w/2"/>
                                          </p:val>
                                        </p:tav>
                                        <p:tav tm="100000">
                                          <p:val>
                                            <p:strVal val="#ppt_x"/>
                                          </p:val>
                                        </p:tav>
                                      </p:tavLst>
                                    </p:anim>
                                    <p:anim calcmode="lin" valueType="num">
                                      <p:cBhvr additive="base">
                                        <p:cTn id="20" dur="3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3500" fill="hold"/>
                                        <p:tgtEl>
                                          <p:spTgt spid="6"/>
                                        </p:tgtEl>
                                        <p:attrNameLst>
                                          <p:attrName>ppt_x</p:attrName>
                                        </p:attrNameLst>
                                      </p:cBhvr>
                                      <p:tavLst>
                                        <p:tav tm="0">
                                          <p:val>
                                            <p:strVal val="1+#ppt_w/2"/>
                                          </p:val>
                                        </p:tav>
                                        <p:tav tm="100000">
                                          <p:val>
                                            <p:strVal val="#ppt_x"/>
                                          </p:val>
                                        </p:tav>
                                      </p:tavLst>
                                    </p:anim>
                                    <p:anim calcmode="lin" valueType="num">
                                      <p:cBhvr additive="base">
                                        <p:cTn id="26" dur="3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98073" y="-49070"/>
            <a:ext cx="12388146" cy="6956139"/>
          </a:xfrm>
          <a:prstGeom prst="rect">
            <a:avLst/>
          </a:prstGeom>
        </p:spPr>
      </p:pic>
      <p:pic>
        <p:nvPicPr>
          <p:cNvPr id="3" name="Рисунок 2"/>
          <p:cNvPicPr>
            <a:picLocks noChangeAspect="1"/>
          </p:cNvPicPr>
          <p:nvPr/>
        </p:nvPicPr>
        <p:blipFill>
          <a:blip r:embed="rId3"/>
          <a:stretch>
            <a:fillRect/>
          </a:stretch>
        </p:blipFill>
        <p:spPr>
          <a:xfrm>
            <a:off x="1085850" y="290512"/>
            <a:ext cx="9525000" cy="5362575"/>
          </a:xfrm>
          <a:prstGeom prst="rect">
            <a:avLst/>
          </a:prstGeom>
        </p:spPr>
      </p:pic>
      <p:sp>
        <p:nvSpPr>
          <p:cNvPr id="4" name="Прямоугольник 3"/>
          <p:cNvSpPr/>
          <p:nvPr/>
        </p:nvSpPr>
        <p:spPr>
          <a:xfrm>
            <a:off x="2486202" y="5756500"/>
            <a:ext cx="7407477" cy="461665"/>
          </a:xfrm>
          <a:prstGeom prst="rect">
            <a:avLst/>
          </a:prstGeom>
        </p:spPr>
        <p:txBody>
          <a:bodyPr wrap="none">
            <a:spAutoFit/>
          </a:bodyPr>
          <a:lstStyle/>
          <a:p>
            <a:r>
              <a:rPr lang="ru-RU" sz="2400" b="1" i="1" dirty="0" smtClean="0"/>
              <a:t>Встреча ветеранов эскадрильи "Нормандия-Неман"</a:t>
            </a:r>
            <a:endParaRPr lang="ru-RU" sz="2400" b="1" i="1" dirty="0"/>
          </a:p>
        </p:txBody>
      </p:sp>
    </p:spTree>
    <p:extLst>
      <p:ext uri="{BB962C8B-B14F-4D97-AF65-F5344CB8AC3E}">
        <p14:creationId xmlns:p14="http://schemas.microsoft.com/office/powerpoint/2010/main" val="384699149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98073" y="-49070"/>
            <a:ext cx="12388146" cy="6956139"/>
          </a:xfrm>
          <a:prstGeom prst="rect">
            <a:avLst/>
          </a:prstGeom>
        </p:spPr>
      </p:pic>
      <p:sp>
        <p:nvSpPr>
          <p:cNvPr id="5" name="Прямоугольник 4"/>
          <p:cNvSpPr/>
          <p:nvPr/>
        </p:nvSpPr>
        <p:spPr>
          <a:xfrm>
            <a:off x="1552575" y="407938"/>
            <a:ext cx="9505950" cy="3293209"/>
          </a:xfrm>
          <a:prstGeom prst="rect">
            <a:avLst/>
          </a:prstGeom>
        </p:spPr>
        <p:txBody>
          <a:bodyPr wrap="square">
            <a:spAutoFit/>
          </a:bodyPr>
          <a:lstStyle/>
          <a:p>
            <a:r>
              <a:rPr lang="ru-RU" sz="3200" b="1" i="1" dirty="0" smtClean="0"/>
              <a:t>«Ночные ведьмы», или «Дунькин полк»: единственный женский полк Второй мировой</a:t>
            </a:r>
          </a:p>
          <a:p>
            <a:r>
              <a:rPr lang="ru-RU" sz="2400" b="1" i="1" dirty="0" smtClean="0"/>
              <a:t>«Немцы называли нас „ночными ведьмами“, а ведьмам было всего от 15 до 27 лет». Отголоски Второй мировой полнятся историями о храбрых мальчишках-школьниках, сбежавших на фронт, но немало среди героев войны было и женщин. Одним из самых известных авиационных полков был 46-й гвардейский женский полк.</a:t>
            </a:r>
            <a:endParaRPr lang="ru-RU" sz="2400" b="1" i="1" dirty="0"/>
          </a:p>
        </p:txBody>
      </p:sp>
      <p:pic>
        <p:nvPicPr>
          <p:cNvPr id="6" name="Рисунок 5"/>
          <p:cNvPicPr>
            <a:picLocks noChangeAspect="1"/>
          </p:cNvPicPr>
          <p:nvPr/>
        </p:nvPicPr>
        <p:blipFill>
          <a:blip r:embed="rId3"/>
          <a:stretch>
            <a:fillRect/>
          </a:stretch>
        </p:blipFill>
        <p:spPr>
          <a:xfrm>
            <a:off x="4152900" y="3428999"/>
            <a:ext cx="5553075" cy="3174258"/>
          </a:xfrm>
          <a:prstGeom prst="rect">
            <a:avLst/>
          </a:prstGeom>
        </p:spPr>
      </p:pic>
    </p:spTree>
    <p:extLst>
      <p:ext uri="{BB962C8B-B14F-4D97-AF65-F5344CB8AC3E}">
        <p14:creationId xmlns:p14="http://schemas.microsoft.com/office/powerpoint/2010/main" val="32260640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98073" y="-49070"/>
            <a:ext cx="12388146" cy="6956139"/>
          </a:xfrm>
          <a:prstGeom prst="rect">
            <a:avLst/>
          </a:prstGeom>
        </p:spPr>
      </p:pic>
      <p:sp>
        <p:nvSpPr>
          <p:cNvPr id="3" name="Прямоугольник 2"/>
          <p:cNvSpPr/>
          <p:nvPr/>
        </p:nvSpPr>
        <p:spPr>
          <a:xfrm>
            <a:off x="371475" y="136863"/>
            <a:ext cx="11239500" cy="1938992"/>
          </a:xfrm>
          <a:prstGeom prst="rect">
            <a:avLst/>
          </a:prstGeom>
        </p:spPr>
        <p:txBody>
          <a:bodyPr wrap="square">
            <a:spAutoFit/>
          </a:bodyPr>
          <a:lstStyle/>
          <a:p>
            <a:r>
              <a:rPr lang="ru-RU" sz="2400" b="1" i="1" dirty="0" smtClean="0"/>
              <a:t>Командиром полка была назначена Евдокия Бершанская, опытная лётчица с десятилетним стажем. Именно под ее командованием женщины и сражались вплоть до окончания войны. Хотя полк шутливо именовали «Дунькиным полком» по имени его командира, смешного в его деятельности было мало.</a:t>
            </a:r>
          </a:p>
          <a:p>
            <a:endParaRPr lang="ru-RU" sz="2400" b="1" i="1" dirty="0"/>
          </a:p>
        </p:txBody>
      </p:sp>
      <p:sp>
        <p:nvSpPr>
          <p:cNvPr id="4" name="Прямоугольник 3"/>
          <p:cNvSpPr/>
          <p:nvPr/>
        </p:nvSpPr>
        <p:spPr>
          <a:xfrm>
            <a:off x="113772" y="2075855"/>
            <a:ext cx="7858653" cy="4154984"/>
          </a:xfrm>
          <a:prstGeom prst="rect">
            <a:avLst/>
          </a:prstGeom>
        </p:spPr>
        <p:txBody>
          <a:bodyPr wrap="square">
            <a:spAutoFit/>
          </a:bodyPr>
          <a:lstStyle/>
          <a:p>
            <a:r>
              <a:rPr lang="ru-RU" dirty="0" smtClean="0"/>
              <a:t>«</a:t>
            </a:r>
            <a:r>
              <a:rPr lang="ru-RU" sz="2400" b="1" i="1" dirty="0" smtClean="0"/>
              <a:t>Ночные ведьмы» получили еще одно свое прозвище благодаря тому, что летали в основном ночью. Летчицы управляли легкими бипланами Поликарпова, которых еще называли По‑2.</a:t>
            </a:r>
          </a:p>
          <a:p>
            <a:r>
              <a:rPr lang="ru-RU" sz="2400" b="1" i="1" dirty="0"/>
              <a:t> </a:t>
            </a:r>
            <a:r>
              <a:rPr lang="ru-RU" sz="2400" b="1" i="1" dirty="0" smtClean="0"/>
              <a:t>   Несмотря на свои маневренные преимущества, легкие самолетики не имели никакой защиты — их корпус легко пробивался крупнокалиберными орудиями, загорались они от одной искры.</a:t>
            </a:r>
          </a:p>
          <a:p>
            <a:r>
              <a:rPr lang="ru-RU" sz="2400" b="1" i="1" dirty="0"/>
              <a:t> </a:t>
            </a:r>
            <a:r>
              <a:rPr lang="ru-RU" sz="2400" b="1" i="1" dirty="0" smtClean="0"/>
              <a:t>      Для того, чтобы на борт поместилось достаточно бомб, девушки даже парашюты с собой не брали, а в качестве оружия носили только пистолеты.</a:t>
            </a:r>
            <a:endParaRPr lang="ru-RU" sz="2400" b="1" i="1" dirty="0"/>
          </a:p>
        </p:txBody>
      </p:sp>
      <p:pic>
        <p:nvPicPr>
          <p:cNvPr id="5" name="Рисунок 4"/>
          <p:cNvPicPr>
            <a:picLocks noChangeAspect="1"/>
          </p:cNvPicPr>
          <p:nvPr/>
        </p:nvPicPr>
        <p:blipFill>
          <a:blip r:embed="rId3"/>
          <a:stretch>
            <a:fillRect/>
          </a:stretch>
        </p:blipFill>
        <p:spPr>
          <a:xfrm>
            <a:off x="8052206" y="1809900"/>
            <a:ext cx="3816472" cy="4686895"/>
          </a:xfrm>
          <a:prstGeom prst="rect">
            <a:avLst/>
          </a:prstGeom>
        </p:spPr>
      </p:pic>
    </p:spTree>
    <p:extLst>
      <p:ext uri="{BB962C8B-B14F-4D97-AF65-F5344CB8AC3E}">
        <p14:creationId xmlns:p14="http://schemas.microsoft.com/office/powerpoint/2010/main" val="6750752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96146" y="-98139"/>
            <a:ext cx="12388146" cy="6956139"/>
          </a:xfrm>
          <a:prstGeom prst="rect">
            <a:avLst/>
          </a:prstGeom>
        </p:spPr>
      </p:pic>
      <p:sp>
        <p:nvSpPr>
          <p:cNvPr id="3" name="Прямоугольник 2"/>
          <p:cNvSpPr/>
          <p:nvPr/>
        </p:nvSpPr>
        <p:spPr>
          <a:xfrm>
            <a:off x="476250" y="275362"/>
            <a:ext cx="10944225" cy="1938992"/>
          </a:xfrm>
          <a:prstGeom prst="rect">
            <a:avLst/>
          </a:prstGeom>
        </p:spPr>
        <p:txBody>
          <a:bodyPr wrap="square">
            <a:spAutoFit/>
          </a:bodyPr>
          <a:lstStyle/>
          <a:p>
            <a:r>
              <a:rPr lang="ru-RU" sz="2400" b="1" i="1" dirty="0" smtClean="0"/>
              <a:t>Летали «ведьмы» очень часто: за ночь один самолет совершил до 10 и более вылетов. «Ночные ведьмы» взорвали 17 переправ, 46 складов боеприпасов, 86 огневых точек врага, 12 топливных цистерн, 9 поездов, 2 железнодорожные станции, захваченные противником. Всего они сбросили более 3000 тонн бомб.</a:t>
            </a:r>
            <a:endParaRPr lang="ru-RU" sz="2400" b="1" i="1" dirty="0"/>
          </a:p>
        </p:txBody>
      </p:sp>
      <p:pic>
        <p:nvPicPr>
          <p:cNvPr id="4" name="Рисунок 3"/>
          <p:cNvPicPr>
            <a:picLocks noChangeAspect="1"/>
          </p:cNvPicPr>
          <p:nvPr/>
        </p:nvPicPr>
        <p:blipFill>
          <a:blip r:embed="rId3"/>
          <a:stretch>
            <a:fillRect/>
          </a:stretch>
        </p:blipFill>
        <p:spPr>
          <a:xfrm>
            <a:off x="3343803" y="2290554"/>
            <a:ext cx="5451123" cy="4316700"/>
          </a:xfrm>
          <a:prstGeom prst="rect">
            <a:avLst/>
          </a:prstGeom>
        </p:spPr>
      </p:pic>
    </p:spTree>
    <p:extLst>
      <p:ext uri="{BB962C8B-B14F-4D97-AF65-F5344CB8AC3E}">
        <p14:creationId xmlns:p14="http://schemas.microsoft.com/office/powerpoint/2010/main" val="298901824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98073" y="-49070"/>
            <a:ext cx="12388146" cy="6956139"/>
          </a:xfrm>
          <a:prstGeom prst="rect">
            <a:avLst/>
          </a:prstGeom>
        </p:spPr>
      </p:pic>
      <p:pic>
        <p:nvPicPr>
          <p:cNvPr id="3" name="Рисунок 2"/>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733424" y="228600"/>
            <a:ext cx="2920239" cy="4876800"/>
          </a:xfrm>
          <a:prstGeom prst="rect">
            <a:avLst/>
          </a:prstGeom>
        </p:spPr>
      </p:pic>
      <p:sp>
        <p:nvSpPr>
          <p:cNvPr id="4" name="TextBox 3"/>
          <p:cNvSpPr txBox="1"/>
          <p:nvPr/>
        </p:nvSpPr>
        <p:spPr>
          <a:xfrm>
            <a:off x="523511" y="5467350"/>
            <a:ext cx="3130152" cy="707886"/>
          </a:xfrm>
          <a:prstGeom prst="rect">
            <a:avLst/>
          </a:prstGeom>
          <a:noFill/>
        </p:spPr>
        <p:txBody>
          <a:bodyPr wrap="none" rtlCol="0">
            <a:spAutoFit/>
          </a:bodyPr>
          <a:lstStyle/>
          <a:p>
            <a:pPr algn="ctr"/>
            <a:r>
              <a:rPr lang="ru-RU" sz="2000" b="1" i="1" dirty="0" smtClean="0"/>
              <a:t>Памятник Евдокии </a:t>
            </a:r>
          </a:p>
          <a:p>
            <a:pPr algn="ctr"/>
            <a:r>
              <a:rPr lang="ru-RU" sz="2000" b="1" i="1" dirty="0" smtClean="0"/>
              <a:t>Бершанской в Краснодаре</a:t>
            </a:r>
            <a:endParaRPr lang="ru-RU" sz="2000" b="1" i="1" dirty="0"/>
          </a:p>
        </p:txBody>
      </p:sp>
      <p:pic>
        <p:nvPicPr>
          <p:cNvPr id="5" name="Рисунок 4"/>
          <p:cNvPicPr>
            <a:picLocks noChangeAspect="1"/>
          </p:cNvPicPr>
          <p:nvPr/>
        </p:nvPicPr>
        <p:blipFill>
          <a:blip r:embed="rId5"/>
          <a:stretch>
            <a:fillRect/>
          </a:stretch>
        </p:blipFill>
        <p:spPr>
          <a:xfrm>
            <a:off x="5748336" y="504825"/>
            <a:ext cx="5324475" cy="4124325"/>
          </a:xfrm>
          <a:prstGeom prst="rect">
            <a:avLst/>
          </a:prstGeom>
        </p:spPr>
      </p:pic>
      <p:sp>
        <p:nvSpPr>
          <p:cNvPr id="6" name="Прямоугольник 5"/>
          <p:cNvSpPr/>
          <p:nvPr/>
        </p:nvSpPr>
        <p:spPr>
          <a:xfrm>
            <a:off x="5362574" y="4922111"/>
            <a:ext cx="6096000" cy="707886"/>
          </a:xfrm>
          <a:prstGeom prst="rect">
            <a:avLst/>
          </a:prstGeom>
        </p:spPr>
        <p:txBody>
          <a:bodyPr>
            <a:spAutoFit/>
          </a:bodyPr>
          <a:lstStyle/>
          <a:p>
            <a:pPr algn="ctr"/>
            <a:r>
              <a:rPr lang="ru-RU" sz="2000" b="1" i="1" dirty="0" smtClean="0"/>
              <a:t>Надгробная плита на могиле Героев Советского Союза Т. Макаровой и В. Белик. Польша</a:t>
            </a:r>
            <a:endParaRPr lang="ru-RU" sz="2000" b="1" i="1" dirty="0"/>
          </a:p>
        </p:txBody>
      </p:sp>
    </p:spTree>
    <p:extLst>
      <p:ext uri="{BB962C8B-B14F-4D97-AF65-F5344CB8AC3E}">
        <p14:creationId xmlns:p14="http://schemas.microsoft.com/office/powerpoint/2010/main" val="3469273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4" name="Рисунок 3"/>
          <p:cNvPicPr>
            <a:picLocks noChangeAspect="1"/>
          </p:cNvPicPr>
          <p:nvPr/>
        </p:nvPicPr>
        <p:blipFill>
          <a:blip r:embed="rId2"/>
          <a:stretch>
            <a:fillRect/>
          </a:stretch>
        </p:blipFill>
        <p:spPr>
          <a:xfrm>
            <a:off x="0" y="0"/>
            <a:ext cx="12388146" cy="6956139"/>
          </a:xfrm>
          <a:prstGeom prst="rect">
            <a:avLst/>
          </a:prstGeom>
        </p:spPr>
      </p:pic>
      <p:pic>
        <p:nvPicPr>
          <p:cNvPr id="5" name="Рисунок 4"/>
          <p:cNvPicPr>
            <a:picLocks noChangeAspect="1"/>
          </p:cNvPicPr>
          <p:nvPr/>
        </p:nvPicPr>
        <p:blipFill>
          <a:blip r:embed="rId3"/>
          <a:stretch>
            <a:fillRect/>
          </a:stretch>
        </p:blipFill>
        <p:spPr>
          <a:xfrm>
            <a:off x="8386289" y="1027906"/>
            <a:ext cx="3162300" cy="4572000"/>
          </a:xfrm>
          <a:prstGeom prst="rect">
            <a:avLst/>
          </a:prstGeom>
        </p:spPr>
      </p:pic>
      <p:sp>
        <p:nvSpPr>
          <p:cNvPr id="6" name="Прямоугольник 5"/>
          <p:cNvSpPr/>
          <p:nvPr/>
        </p:nvSpPr>
        <p:spPr>
          <a:xfrm>
            <a:off x="1096108" y="1169267"/>
            <a:ext cx="6096000" cy="5016758"/>
          </a:xfrm>
          <a:prstGeom prst="rect">
            <a:avLst/>
          </a:prstGeom>
        </p:spPr>
        <p:txBody>
          <a:bodyPr>
            <a:spAutoFit/>
          </a:bodyPr>
          <a:lstStyle/>
          <a:p>
            <a:r>
              <a:rPr lang="ru-RU" sz="3200" b="1" i="1" dirty="0" smtClean="0">
                <a:ln>
                  <a:solidFill>
                    <a:schemeClr val="accent1">
                      <a:lumMod val="50000"/>
                    </a:schemeClr>
                  </a:solidFill>
                </a:ln>
              </a:rPr>
              <a:t>Алексе́й Петро́вич Маре́сьев — советский военный лётчик-истребитель. Герой Советского Союза. Полковник. Из-за тяжёлого ранения во время Великой Отечественной войны у него были ампутированы обе ноги. Однако, несмотря на инвалидность, лётчик вернулся в небо и летал с протезами</a:t>
            </a:r>
            <a:endParaRPr lang="ru-RU" sz="3200" b="1" i="1" dirty="0">
              <a:ln>
                <a:solidFill>
                  <a:schemeClr val="accent1">
                    <a:lumMod val="50000"/>
                  </a:schemeClr>
                </a:solidFill>
              </a:ln>
            </a:endParaRPr>
          </a:p>
        </p:txBody>
      </p:sp>
      <p:sp>
        <p:nvSpPr>
          <p:cNvPr id="7" name="Прямоугольник 6"/>
          <p:cNvSpPr/>
          <p:nvPr/>
        </p:nvSpPr>
        <p:spPr>
          <a:xfrm>
            <a:off x="8288216" y="5853797"/>
            <a:ext cx="3903784" cy="830997"/>
          </a:xfrm>
          <a:prstGeom prst="rect">
            <a:avLst/>
          </a:prstGeom>
        </p:spPr>
        <p:txBody>
          <a:bodyPr wrap="square">
            <a:spAutoFit/>
          </a:bodyPr>
          <a:lstStyle/>
          <a:p>
            <a:r>
              <a:rPr lang="ru-RU" sz="2400" b="1" i="1" dirty="0" smtClean="0"/>
              <a:t>20 мая 1916 г., Камышин</a:t>
            </a:r>
          </a:p>
          <a:p>
            <a:r>
              <a:rPr lang="ru-RU" sz="2400" b="1" i="1" dirty="0" smtClean="0"/>
              <a:t> 19 мая 2001 г., Москва</a:t>
            </a:r>
            <a:endParaRPr lang="ru-RU" sz="2400" b="1" i="1" dirty="0"/>
          </a:p>
        </p:txBody>
      </p:sp>
    </p:spTree>
    <p:extLst>
      <p:ext uri="{BB962C8B-B14F-4D97-AF65-F5344CB8AC3E}">
        <p14:creationId xmlns:p14="http://schemas.microsoft.com/office/powerpoint/2010/main" val="14038007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98073" y="-49070"/>
            <a:ext cx="12388146" cy="6956139"/>
          </a:xfrm>
          <a:prstGeom prst="rect">
            <a:avLst/>
          </a:prstGeom>
        </p:spPr>
      </p:pic>
      <p:pic>
        <p:nvPicPr>
          <p:cNvPr id="5" name="Рисунок 4"/>
          <p:cNvPicPr>
            <a:picLocks noChangeAspect="1"/>
          </p:cNvPicPr>
          <p:nvPr/>
        </p:nvPicPr>
        <p:blipFill>
          <a:blip r:embed="rId3"/>
          <a:stretch>
            <a:fillRect/>
          </a:stretch>
        </p:blipFill>
        <p:spPr>
          <a:xfrm>
            <a:off x="9179169" y="439249"/>
            <a:ext cx="2538046" cy="4124325"/>
          </a:xfrm>
          <a:prstGeom prst="rect">
            <a:avLst/>
          </a:prstGeom>
        </p:spPr>
      </p:pic>
      <p:sp>
        <p:nvSpPr>
          <p:cNvPr id="6" name="Прямоугольник 5"/>
          <p:cNvSpPr/>
          <p:nvPr/>
        </p:nvSpPr>
        <p:spPr>
          <a:xfrm>
            <a:off x="1253797" y="947281"/>
            <a:ext cx="7352514" cy="2554545"/>
          </a:xfrm>
          <a:prstGeom prst="rect">
            <a:avLst/>
          </a:prstGeom>
        </p:spPr>
        <p:txBody>
          <a:bodyPr wrap="square">
            <a:spAutoFit/>
          </a:bodyPr>
          <a:lstStyle/>
          <a:p>
            <a:r>
              <a:rPr lang="ru-RU" sz="3200" b="1" i="1" dirty="0" smtClean="0"/>
              <a:t>«По́весть о настоя́щем челове́ке» — повесть советского писателя Бориса Полевого, написанная в 1946 году. За повесть писатель был отмечен Сталинской премией </a:t>
            </a:r>
            <a:r>
              <a:rPr lang="en-US" sz="3200" b="1" i="1" dirty="0" smtClean="0"/>
              <a:t>II </a:t>
            </a:r>
            <a:r>
              <a:rPr lang="ru-RU" sz="3200" b="1" i="1" dirty="0" smtClean="0"/>
              <a:t>степени.</a:t>
            </a:r>
            <a:endParaRPr lang="ru-RU" sz="3200" b="1" i="1" dirty="0"/>
          </a:p>
        </p:txBody>
      </p:sp>
      <p:pic>
        <p:nvPicPr>
          <p:cNvPr id="7" name="Рисунок 6"/>
          <p:cNvPicPr>
            <a:picLocks noChangeAspect="1"/>
          </p:cNvPicPr>
          <p:nvPr/>
        </p:nvPicPr>
        <p:blipFill>
          <a:blip r:embed="rId4"/>
          <a:stretch>
            <a:fillRect/>
          </a:stretch>
        </p:blipFill>
        <p:spPr>
          <a:xfrm>
            <a:off x="2055935" y="3676272"/>
            <a:ext cx="1980090" cy="3042138"/>
          </a:xfrm>
          <a:prstGeom prst="rect">
            <a:avLst/>
          </a:prstGeom>
        </p:spPr>
      </p:pic>
      <p:pic>
        <p:nvPicPr>
          <p:cNvPr id="8" name="Рисунок 7"/>
          <p:cNvPicPr>
            <a:picLocks noChangeAspect="1"/>
          </p:cNvPicPr>
          <p:nvPr/>
        </p:nvPicPr>
        <p:blipFill>
          <a:blip r:embed="rId5"/>
          <a:stretch>
            <a:fillRect/>
          </a:stretch>
        </p:blipFill>
        <p:spPr>
          <a:xfrm>
            <a:off x="4930054" y="3676272"/>
            <a:ext cx="1897645" cy="3056350"/>
          </a:xfrm>
          <a:prstGeom prst="rect">
            <a:avLst/>
          </a:prstGeom>
        </p:spPr>
      </p:pic>
    </p:spTree>
    <p:extLst>
      <p:ext uri="{BB962C8B-B14F-4D97-AF65-F5344CB8AC3E}">
        <p14:creationId xmlns:p14="http://schemas.microsoft.com/office/powerpoint/2010/main" val="41318878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98073" y="-49070"/>
            <a:ext cx="12388146" cy="6956139"/>
          </a:xfrm>
          <a:prstGeom prst="rect">
            <a:avLst/>
          </a:prstGeom>
        </p:spPr>
      </p:pic>
      <p:pic>
        <p:nvPicPr>
          <p:cNvPr id="3" name="Рисунок 2"/>
          <p:cNvPicPr>
            <a:picLocks noChangeAspect="1"/>
          </p:cNvPicPr>
          <p:nvPr/>
        </p:nvPicPr>
        <p:blipFill>
          <a:blip r:embed="rId3"/>
          <a:stretch>
            <a:fillRect/>
          </a:stretch>
        </p:blipFill>
        <p:spPr>
          <a:xfrm>
            <a:off x="406954" y="276591"/>
            <a:ext cx="10664026" cy="6027493"/>
          </a:xfrm>
          <a:prstGeom prst="rect">
            <a:avLst/>
          </a:prstGeom>
        </p:spPr>
      </p:pic>
      <p:pic>
        <p:nvPicPr>
          <p:cNvPr id="4" name="Рисунок 3"/>
          <p:cNvPicPr>
            <a:picLocks noChangeAspect="1"/>
          </p:cNvPicPr>
          <p:nvPr/>
        </p:nvPicPr>
        <p:blipFill>
          <a:blip r:embed="rId4"/>
          <a:stretch>
            <a:fillRect/>
          </a:stretch>
        </p:blipFill>
        <p:spPr>
          <a:xfrm>
            <a:off x="2047875" y="733425"/>
            <a:ext cx="8096250" cy="5391150"/>
          </a:xfrm>
          <a:prstGeom prst="rect">
            <a:avLst/>
          </a:prstGeom>
        </p:spPr>
      </p:pic>
      <p:pic>
        <p:nvPicPr>
          <p:cNvPr id="5" name="Рисунок 4"/>
          <p:cNvPicPr>
            <a:picLocks noChangeAspect="1"/>
          </p:cNvPicPr>
          <p:nvPr/>
        </p:nvPicPr>
        <p:blipFill>
          <a:blip r:embed="rId5"/>
          <a:stretch>
            <a:fillRect/>
          </a:stretch>
        </p:blipFill>
        <p:spPr>
          <a:xfrm>
            <a:off x="3367453" y="587233"/>
            <a:ext cx="7703527" cy="5793052"/>
          </a:xfrm>
          <a:prstGeom prst="rect">
            <a:avLst/>
          </a:prstGeom>
        </p:spPr>
      </p:pic>
      <p:pic>
        <p:nvPicPr>
          <p:cNvPr id="6" name="Рисунок 5"/>
          <p:cNvPicPr>
            <a:picLocks noChangeAspect="1"/>
          </p:cNvPicPr>
          <p:nvPr/>
        </p:nvPicPr>
        <p:blipFill>
          <a:blip r:embed="rId6"/>
          <a:stretch>
            <a:fillRect/>
          </a:stretch>
        </p:blipFill>
        <p:spPr>
          <a:xfrm>
            <a:off x="2436915" y="829233"/>
            <a:ext cx="9243612" cy="5199532"/>
          </a:xfrm>
          <a:prstGeom prst="rect">
            <a:avLst/>
          </a:prstGeom>
        </p:spPr>
      </p:pic>
    </p:spTree>
    <p:extLst>
      <p:ext uri="{BB962C8B-B14F-4D97-AF65-F5344CB8AC3E}">
        <p14:creationId xmlns:p14="http://schemas.microsoft.com/office/powerpoint/2010/main" val="540406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3000" fill="hold"/>
                                        <p:tgtEl>
                                          <p:spTgt spid="3"/>
                                        </p:tgtEl>
                                        <p:attrNameLst>
                                          <p:attrName>ppt_x</p:attrName>
                                        </p:attrNameLst>
                                      </p:cBhvr>
                                      <p:tavLst>
                                        <p:tav tm="0">
                                          <p:val>
                                            <p:strVal val="#ppt_x"/>
                                          </p:val>
                                        </p:tav>
                                        <p:tav tm="100000">
                                          <p:val>
                                            <p:strVal val="#ppt_x"/>
                                          </p:val>
                                        </p:tav>
                                      </p:tavLst>
                                    </p:anim>
                                    <p:anim calcmode="lin" valueType="num">
                                      <p:cBhvr additive="base">
                                        <p:cTn id="8" dur="30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3000" fill="hold"/>
                                        <p:tgtEl>
                                          <p:spTgt spid="4"/>
                                        </p:tgtEl>
                                        <p:attrNameLst>
                                          <p:attrName>ppt_x</p:attrName>
                                        </p:attrNameLst>
                                      </p:cBhvr>
                                      <p:tavLst>
                                        <p:tav tm="0">
                                          <p:val>
                                            <p:strVal val="#ppt_x"/>
                                          </p:val>
                                        </p:tav>
                                        <p:tav tm="100000">
                                          <p:val>
                                            <p:strVal val="#ppt_x"/>
                                          </p:val>
                                        </p:tav>
                                      </p:tavLst>
                                    </p:anim>
                                    <p:anim calcmode="lin" valueType="num">
                                      <p:cBhvr additive="base">
                                        <p:cTn id="14" dur="30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3000" fill="hold"/>
                                        <p:tgtEl>
                                          <p:spTgt spid="5"/>
                                        </p:tgtEl>
                                        <p:attrNameLst>
                                          <p:attrName>ppt_x</p:attrName>
                                        </p:attrNameLst>
                                      </p:cBhvr>
                                      <p:tavLst>
                                        <p:tav tm="0">
                                          <p:val>
                                            <p:strVal val="#ppt_x"/>
                                          </p:val>
                                        </p:tav>
                                        <p:tav tm="100000">
                                          <p:val>
                                            <p:strVal val="#ppt_x"/>
                                          </p:val>
                                        </p:tav>
                                      </p:tavLst>
                                    </p:anim>
                                    <p:anim calcmode="lin" valueType="num">
                                      <p:cBhvr additive="base">
                                        <p:cTn id="20" dur="30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3000" fill="hold"/>
                                        <p:tgtEl>
                                          <p:spTgt spid="6"/>
                                        </p:tgtEl>
                                        <p:attrNameLst>
                                          <p:attrName>ppt_x</p:attrName>
                                        </p:attrNameLst>
                                      </p:cBhvr>
                                      <p:tavLst>
                                        <p:tav tm="0">
                                          <p:val>
                                            <p:strVal val="#ppt_x"/>
                                          </p:val>
                                        </p:tav>
                                        <p:tav tm="100000">
                                          <p:val>
                                            <p:strVal val="#ppt_x"/>
                                          </p:val>
                                        </p:tav>
                                      </p:tavLst>
                                    </p:anim>
                                    <p:anim calcmode="lin" valueType="num">
                                      <p:cBhvr additive="base">
                                        <p:cTn id="26" dur="30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98073" y="-49070"/>
            <a:ext cx="12388146" cy="6956139"/>
          </a:xfrm>
          <a:prstGeom prst="rect">
            <a:avLst/>
          </a:prstGeom>
        </p:spPr>
      </p:pic>
      <p:pic>
        <p:nvPicPr>
          <p:cNvPr id="3" name="Рисунок 2"/>
          <p:cNvPicPr>
            <a:picLocks noChangeAspect="1"/>
          </p:cNvPicPr>
          <p:nvPr/>
        </p:nvPicPr>
        <p:blipFill>
          <a:blip r:embed="rId3"/>
          <a:stretch>
            <a:fillRect/>
          </a:stretch>
        </p:blipFill>
        <p:spPr>
          <a:xfrm>
            <a:off x="2910255" y="330443"/>
            <a:ext cx="6128238" cy="4076373"/>
          </a:xfrm>
          <a:prstGeom prst="rect">
            <a:avLst/>
          </a:prstGeom>
        </p:spPr>
      </p:pic>
      <p:sp>
        <p:nvSpPr>
          <p:cNvPr id="4" name="Прямоугольник 3"/>
          <p:cNvSpPr/>
          <p:nvPr/>
        </p:nvSpPr>
        <p:spPr>
          <a:xfrm>
            <a:off x="1334408" y="4786329"/>
            <a:ext cx="9523184" cy="646331"/>
          </a:xfrm>
          <a:prstGeom prst="rect">
            <a:avLst/>
          </a:prstGeom>
          <a:noFill/>
        </p:spPr>
        <p:txBody>
          <a:bodyPr wrap="none" lIns="91440" tIns="45720" rIns="91440" bIns="45720">
            <a:spAutoFit/>
          </a:bodyPr>
          <a:lstStyle/>
          <a:p>
            <a:pPr algn="ctr"/>
            <a:r>
              <a:rPr lang="ru-RU" sz="3600" b="1" i="1" dirty="0" smtClean="0">
                <a:ln w="0"/>
                <a:effectLst>
                  <a:outerShdw blurRad="38100" dist="19050" dir="2700000" algn="tl" rotWithShape="0">
                    <a:schemeClr val="dk1">
                      <a:alpha val="40000"/>
                    </a:schemeClr>
                  </a:outerShdw>
                </a:effectLst>
              </a:rPr>
              <a:t>Памятник А. Маресьеву в родном Камышине</a:t>
            </a:r>
            <a:endParaRPr lang="ru-RU" sz="3600" b="1" i="1"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7889668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0" y="0"/>
            <a:ext cx="12388146" cy="6956139"/>
          </a:xfrm>
          <a:prstGeom prst="rect">
            <a:avLst/>
          </a:prstGeom>
        </p:spPr>
      </p:pic>
      <p:pic>
        <p:nvPicPr>
          <p:cNvPr id="3" name="Рисунок 2"/>
          <p:cNvPicPr>
            <a:picLocks noChangeAspect="1"/>
          </p:cNvPicPr>
          <p:nvPr/>
        </p:nvPicPr>
        <p:blipFill>
          <a:blip r:embed="rId3"/>
          <a:stretch>
            <a:fillRect/>
          </a:stretch>
        </p:blipFill>
        <p:spPr>
          <a:xfrm>
            <a:off x="467564" y="541523"/>
            <a:ext cx="3085219" cy="4030477"/>
          </a:xfrm>
          <a:prstGeom prst="rect">
            <a:avLst/>
          </a:prstGeom>
        </p:spPr>
      </p:pic>
      <p:sp>
        <p:nvSpPr>
          <p:cNvPr id="4" name="Прямоугольник 3"/>
          <p:cNvSpPr/>
          <p:nvPr/>
        </p:nvSpPr>
        <p:spPr>
          <a:xfrm>
            <a:off x="4380177" y="358605"/>
            <a:ext cx="6103146" cy="646331"/>
          </a:xfrm>
          <a:prstGeom prst="rect">
            <a:avLst/>
          </a:prstGeom>
          <a:noFill/>
        </p:spPr>
        <p:txBody>
          <a:bodyPr wrap="none" lIns="91440" tIns="45720" rIns="91440" bIns="45720">
            <a:spAutoFit/>
          </a:bodyPr>
          <a:lstStyle/>
          <a:p>
            <a:pPr algn="ctr"/>
            <a:r>
              <a:rPr lang="ru-RU" sz="3600" b="1" i="1" cap="none" spc="0" dirty="0" smtClean="0">
                <a:ln w="0"/>
                <a:solidFill>
                  <a:schemeClr val="tx1"/>
                </a:solidFill>
                <a:effectLst>
                  <a:outerShdw blurRad="38100" dist="19050" dir="2700000" algn="tl" rotWithShape="0">
                    <a:schemeClr val="dk1">
                      <a:alpha val="40000"/>
                    </a:schemeClr>
                  </a:outerShdw>
                </a:effectLst>
              </a:rPr>
              <a:t>Михаил Петрович Девятаев</a:t>
            </a:r>
            <a:endParaRPr lang="ru-RU" sz="3600" b="1" i="1" cap="none" spc="0" dirty="0">
              <a:ln w="0"/>
              <a:solidFill>
                <a:schemeClr val="tx1"/>
              </a:solidFill>
              <a:effectLst>
                <a:outerShdw blurRad="38100" dist="19050" dir="2700000" algn="tl" rotWithShape="0">
                  <a:schemeClr val="dk1">
                    <a:alpha val="40000"/>
                  </a:schemeClr>
                </a:outerShdw>
              </a:effectLst>
            </a:endParaRPr>
          </a:p>
        </p:txBody>
      </p:sp>
      <p:sp>
        <p:nvSpPr>
          <p:cNvPr id="5" name="Прямоугольник 4"/>
          <p:cNvSpPr/>
          <p:nvPr/>
        </p:nvSpPr>
        <p:spPr>
          <a:xfrm>
            <a:off x="4106676" y="1289179"/>
            <a:ext cx="7727577" cy="2308324"/>
          </a:xfrm>
          <a:prstGeom prst="rect">
            <a:avLst/>
          </a:prstGeom>
        </p:spPr>
        <p:txBody>
          <a:bodyPr wrap="square">
            <a:spAutoFit/>
          </a:bodyPr>
          <a:lstStyle/>
          <a:p>
            <a:r>
              <a:rPr lang="ru-RU" sz="2400" b="1" i="1" dirty="0" smtClean="0"/>
              <a:t>Михаил Петрович Девятаев родился в семье крестьянина и был 13-м ребёнком в семье. По национальности мокшанин. В 1933 году окончил 7 классов, в 1938 году — Казанский речной техникум, аэроклуб. Работал помощником капитана баркаса на Волге.</a:t>
            </a:r>
            <a:endParaRPr lang="ru-RU" sz="2400" b="1" i="1" dirty="0"/>
          </a:p>
        </p:txBody>
      </p:sp>
      <p:sp>
        <p:nvSpPr>
          <p:cNvPr id="6" name="Прямоугольник 5"/>
          <p:cNvSpPr/>
          <p:nvPr/>
        </p:nvSpPr>
        <p:spPr>
          <a:xfrm>
            <a:off x="4020347" y="3881746"/>
            <a:ext cx="8252335" cy="2308324"/>
          </a:xfrm>
          <a:prstGeom prst="rect">
            <a:avLst/>
          </a:prstGeom>
        </p:spPr>
        <p:txBody>
          <a:bodyPr wrap="square">
            <a:spAutoFit/>
          </a:bodyPr>
          <a:lstStyle/>
          <a:p>
            <a:r>
              <a:rPr lang="ru-RU" dirty="0" smtClean="0"/>
              <a:t> </a:t>
            </a:r>
            <a:r>
              <a:rPr lang="ru-RU" sz="2400" b="1" i="1" dirty="0" smtClean="0"/>
              <a:t>13 июля 1944 года В воздушном бою в районе Львова самолёт Девятаева был подбит и загорелся; в последний момент лётчик покинул падающий истребитель.  Приземлившись в бессознательном состоянии на захваченной противником территории, Девятаев попал в плен.</a:t>
            </a:r>
            <a:endParaRPr lang="ru-RU" sz="2400" b="1" i="1" dirty="0"/>
          </a:p>
        </p:txBody>
      </p:sp>
    </p:spTree>
    <p:extLst>
      <p:ext uri="{BB962C8B-B14F-4D97-AF65-F5344CB8AC3E}">
        <p14:creationId xmlns:p14="http://schemas.microsoft.com/office/powerpoint/2010/main" val="2004482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96146" y="0"/>
            <a:ext cx="12388146" cy="6956139"/>
          </a:xfrm>
          <a:prstGeom prst="rect">
            <a:avLst/>
          </a:prstGeom>
        </p:spPr>
      </p:pic>
      <p:sp>
        <p:nvSpPr>
          <p:cNvPr id="3" name="Прямоугольник 2"/>
          <p:cNvSpPr/>
          <p:nvPr/>
        </p:nvSpPr>
        <p:spPr>
          <a:xfrm>
            <a:off x="454269" y="887749"/>
            <a:ext cx="6096000" cy="5016758"/>
          </a:xfrm>
          <a:prstGeom prst="rect">
            <a:avLst/>
          </a:prstGeom>
        </p:spPr>
        <p:txBody>
          <a:bodyPr>
            <a:spAutoFit/>
          </a:bodyPr>
          <a:lstStyle/>
          <a:p>
            <a:r>
              <a:rPr lang="ru-RU" sz="2000" b="1" i="1" dirty="0" smtClean="0"/>
              <a:t>После допроса Михаила Девятаева перебросили в разведотдел абвера, оттуда — в Лодзинский лагерь военнопленных, откуда вместе с группой военнопленных-лётчиков он 13 августа 1944 года совершил первую попытку побега. Но беглецы были пойманы, объявлены смертниками и отправлены в лагерь смерти Заксенхаузен. Там с помощью лагерного парикмахера, подменившего нашивной номер на лагерной робе, Михаилу Девятаеву удалось сменить статус смертника на статус «штрафника». Вскоре под именем Степана Григорьевича Никитенко он был отправлен на остров Узедом, где в ракетном центре Пенемюнде шли разработки нового оружия Третьего рейха — крылатых ракет «Фау-1» и баллистических ракет «Фау-2».</a:t>
            </a:r>
            <a:endParaRPr lang="ru-RU" sz="2000" b="1" i="1" dirty="0"/>
          </a:p>
        </p:txBody>
      </p:sp>
      <p:pic>
        <p:nvPicPr>
          <p:cNvPr id="4" name="Рисунок 3"/>
          <p:cNvPicPr>
            <a:picLocks noChangeAspect="1"/>
          </p:cNvPicPr>
          <p:nvPr/>
        </p:nvPicPr>
        <p:blipFill>
          <a:blip r:embed="rId3"/>
          <a:stretch>
            <a:fillRect/>
          </a:stretch>
        </p:blipFill>
        <p:spPr>
          <a:xfrm>
            <a:off x="8229600" y="887749"/>
            <a:ext cx="3028950" cy="4323138"/>
          </a:xfrm>
          <a:prstGeom prst="rect">
            <a:avLst/>
          </a:prstGeom>
        </p:spPr>
      </p:pic>
    </p:spTree>
    <p:extLst>
      <p:ext uri="{BB962C8B-B14F-4D97-AF65-F5344CB8AC3E}">
        <p14:creationId xmlns:p14="http://schemas.microsoft.com/office/powerpoint/2010/main" val="10419951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96146" y="-98139"/>
            <a:ext cx="12388146" cy="6956139"/>
          </a:xfrm>
          <a:prstGeom prst="rect">
            <a:avLst/>
          </a:prstGeom>
        </p:spPr>
      </p:pic>
      <p:sp>
        <p:nvSpPr>
          <p:cNvPr id="3" name="Прямоугольник 2"/>
          <p:cNvSpPr/>
          <p:nvPr/>
        </p:nvSpPr>
        <p:spPr>
          <a:xfrm>
            <a:off x="230106" y="379108"/>
            <a:ext cx="3761602" cy="6001643"/>
          </a:xfrm>
          <a:prstGeom prst="rect">
            <a:avLst/>
          </a:prstGeom>
        </p:spPr>
        <p:txBody>
          <a:bodyPr wrap="square">
            <a:spAutoFit/>
          </a:bodyPr>
          <a:lstStyle/>
          <a:p>
            <a:r>
              <a:rPr lang="ru-RU" sz="3200" b="1" i="1" dirty="0" smtClean="0"/>
              <a:t>8 февраля 1945 года группа советских военнопленных из 10 человек захватила немецкий бомбардировщик </a:t>
            </a:r>
            <a:r>
              <a:rPr lang="en-US" sz="3200" b="1" i="1" dirty="0" smtClean="0"/>
              <a:t>Heinkel He 111 H-22 </a:t>
            </a:r>
            <a:r>
              <a:rPr lang="ru-RU" sz="3200" b="1" i="1" dirty="0" smtClean="0"/>
              <a:t>и совершила на нём побег из концлагеря.</a:t>
            </a:r>
            <a:endParaRPr lang="ru-RU" sz="3200" b="1" i="1" dirty="0"/>
          </a:p>
        </p:txBody>
      </p:sp>
      <p:pic>
        <p:nvPicPr>
          <p:cNvPr id="4" name="Рисунок 3"/>
          <p:cNvPicPr>
            <a:picLocks noChangeAspect="1"/>
          </p:cNvPicPr>
          <p:nvPr/>
        </p:nvPicPr>
        <p:blipFill>
          <a:blip r:embed="rId3"/>
          <a:stretch>
            <a:fillRect/>
          </a:stretch>
        </p:blipFill>
        <p:spPr>
          <a:xfrm>
            <a:off x="8677506" y="155101"/>
            <a:ext cx="3229110" cy="5199414"/>
          </a:xfrm>
          <a:prstGeom prst="rect">
            <a:avLst/>
          </a:prstGeom>
        </p:spPr>
      </p:pic>
      <p:pic>
        <p:nvPicPr>
          <p:cNvPr id="5" name="Рисунок 4"/>
          <p:cNvPicPr>
            <a:picLocks noChangeAspect="1"/>
          </p:cNvPicPr>
          <p:nvPr/>
        </p:nvPicPr>
        <p:blipFill rotWithShape="1">
          <a:blip r:embed="rId4"/>
          <a:srcRect b="3995"/>
          <a:stretch/>
        </p:blipFill>
        <p:spPr>
          <a:xfrm>
            <a:off x="4554281" y="616719"/>
            <a:ext cx="3526100" cy="4737796"/>
          </a:xfrm>
          <a:prstGeom prst="rect">
            <a:avLst/>
          </a:prstGeom>
        </p:spPr>
      </p:pic>
    </p:spTree>
    <p:extLst>
      <p:ext uri="{BB962C8B-B14F-4D97-AF65-F5344CB8AC3E}">
        <p14:creationId xmlns:p14="http://schemas.microsoft.com/office/powerpoint/2010/main" val="29154447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98073" y="-49070"/>
            <a:ext cx="12388146" cy="6956139"/>
          </a:xfrm>
          <a:prstGeom prst="rect">
            <a:avLst/>
          </a:prstGeom>
        </p:spPr>
      </p:pic>
      <p:sp>
        <p:nvSpPr>
          <p:cNvPr id="4" name="Прямоугольник 3"/>
          <p:cNvSpPr/>
          <p:nvPr/>
        </p:nvSpPr>
        <p:spPr>
          <a:xfrm>
            <a:off x="1245577" y="230751"/>
            <a:ext cx="8601808" cy="1754326"/>
          </a:xfrm>
          <a:prstGeom prst="rect">
            <a:avLst/>
          </a:prstGeom>
        </p:spPr>
        <p:txBody>
          <a:bodyPr wrap="square">
            <a:spAutoFit/>
          </a:bodyPr>
          <a:lstStyle/>
          <a:p>
            <a:pPr algn="ctr"/>
            <a:r>
              <a:rPr lang="ru-RU" dirty="0" smtClean="0"/>
              <a:t> </a:t>
            </a:r>
            <a:r>
              <a:rPr lang="ru-RU" sz="3600" b="1" i="1" dirty="0" smtClean="0"/>
              <a:t>Как французские асы эскадрильи «Нормандия — Неман» воевали в Красной армии</a:t>
            </a:r>
            <a:endParaRPr lang="ru-RU" sz="3600" b="1" i="1" dirty="0"/>
          </a:p>
        </p:txBody>
      </p:sp>
      <p:pic>
        <p:nvPicPr>
          <p:cNvPr id="5" name="Рисунок 4"/>
          <p:cNvPicPr>
            <a:picLocks noChangeAspect="1"/>
          </p:cNvPicPr>
          <p:nvPr/>
        </p:nvPicPr>
        <p:blipFill>
          <a:blip r:embed="rId3"/>
          <a:stretch>
            <a:fillRect/>
          </a:stretch>
        </p:blipFill>
        <p:spPr>
          <a:xfrm>
            <a:off x="1970210" y="2084875"/>
            <a:ext cx="7877175" cy="4429125"/>
          </a:xfrm>
          <a:prstGeom prst="rect">
            <a:avLst/>
          </a:prstGeom>
        </p:spPr>
      </p:pic>
    </p:spTree>
    <p:extLst>
      <p:ext uri="{BB962C8B-B14F-4D97-AF65-F5344CB8AC3E}">
        <p14:creationId xmlns:p14="http://schemas.microsoft.com/office/powerpoint/2010/main" val="1217139412"/>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260</TotalTime>
  <Words>829</Words>
  <Application>Microsoft Office PowerPoint</Application>
  <PresentationFormat>Произвольный</PresentationFormat>
  <Paragraphs>31</Paragraphs>
  <Slides>18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18</vt:i4>
      </vt:variant>
    </vt:vector>
  </HeadingPairs>
  <TitlesOfParts>
    <vt:vector size="19"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Артём Артём</dc:creator>
  <cp:lastModifiedBy>Библиотека</cp:lastModifiedBy>
  <cp:revision>16</cp:revision>
  <dcterms:created xsi:type="dcterms:W3CDTF">2019-04-25T14:58:36Z</dcterms:created>
  <dcterms:modified xsi:type="dcterms:W3CDTF">2020-04-24T08:34:36Z</dcterms:modified>
</cp:coreProperties>
</file>